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18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2" r:id="rId2"/>
    <p:sldId id="343" r:id="rId3"/>
    <p:sldId id="295" r:id="rId4"/>
    <p:sldId id="344" r:id="rId5"/>
    <p:sldId id="299" r:id="rId6"/>
    <p:sldId id="319" r:id="rId7"/>
    <p:sldId id="320" r:id="rId8"/>
    <p:sldId id="302" r:id="rId9"/>
    <p:sldId id="321" r:id="rId10"/>
    <p:sldId id="322" r:id="rId11"/>
    <p:sldId id="323" r:id="rId12"/>
    <p:sldId id="324" r:id="rId13"/>
    <p:sldId id="326" r:id="rId14"/>
    <p:sldId id="325" r:id="rId15"/>
    <p:sldId id="327" r:id="rId16"/>
    <p:sldId id="328" r:id="rId17"/>
    <p:sldId id="329" r:id="rId18"/>
    <p:sldId id="330" r:id="rId19"/>
    <p:sldId id="331" r:id="rId20"/>
    <p:sldId id="333" r:id="rId21"/>
    <p:sldId id="334" r:id="rId22"/>
    <p:sldId id="332" r:id="rId23"/>
    <p:sldId id="335" r:id="rId24"/>
    <p:sldId id="336" r:id="rId25"/>
    <p:sldId id="337" r:id="rId26"/>
    <p:sldId id="338" r:id="rId27"/>
    <p:sldId id="339" r:id="rId28"/>
    <p:sldId id="340" r:id="rId29"/>
    <p:sldId id="341" r:id="rId30"/>
  </p:sldIdLst>
  <p:sldSz cx="12192000" cy="6858000"/>
  <p:notesSz cx="7010400" cy="9296400"/>
  <p:custDataLst>
    <p:tags r:id="rId33"/>
  </p:custData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ier Cervero" initials="JC" lastIdx="1" clrIdx="0">
    <p:extLst>
      <p:ext uri="{19B8F6BF-5375-455C-9EA6-DF929625EA0E}">
        <p15:presenceInfo xmlns:p15="http://schemas.microsoft.com/office/powerpoint/2012/main" userId="9f23c29d406760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B77"/>
    <a:srgbClr val="D9D9D9"/>
    <a:srgbClr val="F2F2F2"/>
    <a:srgbClr val="000000"/>
    <a:srgbClr val="FFFF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6" autoAdjust="0"/>
    <p:restoredTop sz="94434" autoAdjust="0"/>
  </p:normalViewPr>
  <p:slideViewPr>
    <p:cSldViewPr snapToGrid="0">
      <p:cViewPr varScale="1">
        <p:scale>
          <a:sx n="42" d="100"/>
          <a:sy n="42" d="100"/>
        </p:scale>
        <p:origin x="36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9F7BBCF-2B73-488E-8A76-46A463536505}" type="datetimeFigureOut">
              <a:rPr lang="es-CL" smtClean="0"/>
              <a:t>28-12-2021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611A9AB-EC1F-4624-B961-8357686CDA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4685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884DC73-4F61-4AA3-BEDE-6E5515AC637D}" type="datetimeFigureOut">
              <a:rPr lang="es-CL" smtClean="0"/>
              <a:t>28-12-2021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4ACC2E-2676-4A7A-9E11-A8F1E5FB70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24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ACC00-114C-45F4-801A-A27801F22ACA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185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81675"/>
            <a:ext cx="6394638" cy="16847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0306" y="6176963"/>
            <a:ext cx="2611694" cy="7439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141" y="-93684"/>
            <a:ext cx="505059" cy="14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1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d, motor&#10;&#10;Descripción generada automáticamente">
            <a:extLst>
              <a:ext uri="{FF2B5EF4-FFF2-40B4-BE49-F238E27FC236}">
                <a16:creationId xmlns:a16="http://schemas.microsoft.com/office/drawing/2014/main" id="{9683B854-432E-EB4B-809D-D0B17E54F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"/>
            <a:ext cx="12192000" cy="6857519"/>
          </a:xfrm>
          <a:prstGeom prst="rect">
            <a:avLst/>
          </a:prstGeom>
        </p:spPr>
      </p:pic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3088475" y="4468097"/>
            <a:ext cx="6485713" cy="32345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3088475" y="3834001"/>
            <a:ext cx="6485713" cy="634096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07DE1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16150" y="3881760"/>
            <a:ext cx="6458038" cy="503917"/>
          </a:xfrm>
        </p:spPr>
        <p:txBody>
          <a:bodyPr/>
          <a:lstStyle>
            <a:lvl1pPr algn="ctr">
              <a:defRPr sz="3275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1231" y="3181445"/>
            <a:ext cx="6931648" cy="559908"/>
          </a:xfrm>
        </p:spPr>
        <p:txBody>
          <a:bodyPr/>
          <a:lstStyle>
            <a:lvl1pPr algn="ctr">
              <a:defRPr sz="3638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8475" y="4655238"/>
            <a:ext cx="6485906" cy="298618"/>
          </a:xfrm>
        </p:spPr>
        <p:txBody>
          <a:bodyPr/>
          <a:lstStyle>
            <a:lvl1pPr algn="ctr">
              <a:defRPr sz="194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940" b="0" spc="6" dirty="0">
                <a:latin typeface="Arial"/>
                <a:cs typeface="Arial"/>
              </a:rPr>
              <a:t>Lorem ipsum </a:t>
            </a:r>
            <a:r>
              <a:rPr lang="es-CL" sz="1940" b="0" spc="3" dirty="0">
                <a:latin typeface="Arial"/>
                <a:cs typeface="Arial"/>
              </a:rPr>
              <a:t>dolor sit </a:t>
            </a:r>
            <a:r>
              <a:rPr lang="es-CL" sz="1940" b="0" spc="6" dirty="0">
                <a:latin typeface="Arial"/>
                <a:cs typeface="Arial"/>
              </a:rPr>
              <a:t>amet, consectetuer </a:t>
            </a:r>
            <a:r>
              <a:rPr lang="es-CL" sz="1940" b="0" spc="3" dirty="0">
                <a:latin typeface="Arial"/>
                <a:cs typeface="Arial"/>
              </a:rPr>
              <a:t>adipiscing </a:t>
            </a:r>
            <a:r>
              <a:rPr lang="es-CL" sz="194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BA8542-890F-EA40-B8CD-356F1585BC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2C656-E25F-0F4A-AB72-70B904D789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EFCCC79-9402-1A4A-9BAC-5814C2E4C9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60" y="5145301"/>
            <a:ext cx="3772560" cy="12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0B3FA83C-460E-AC40-8C3B-EF325171A0AC}"/>
              </a:ext>
            </a:extLst>
          </p:cNvPr>
          <p:cNvSpPr/>
          <p:nvPr userDrawn="1"/>
        </p:nvSpPr>
        <p:spPr>
          <a:xfrm>
            <a:off x="9844651" y="6248963"/>
            <a:ext cx="981598" cy="318448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CC6034A-DD52-8E48-9897-290B72B140F4}"/>
              </a:ext>
            </a:extLst>
          </p:cNvPr>
          <p:cNvSpPr/>
          <p:nvPr userDrawn="1"/>
        </p:nvSpPr>
        <p:spPr>
          <a:xfrm>
            <a:off x="10894187" y="6275735"/>
            <a:ext cx="235676" cy="292649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7BD220CA-C2E0-5A47-8906-8C7F54BE497A}"/>
              </a:ext>
            </a:extLst>
          </p:cNvPr>
          <p:cNvGrpSpPr/>
          <p:nvPr userDrawn="1"/>
        </p:nvGrpSpPr>
        <p:grpSpPr>
          <a:xfrm>
            <a:off x="11162243" y="6205961"/>
            <a:ext cx="270334" cy="362731"/>
            <a:chOff x="18406074" y="10234089"/>
            <a:chExt cx="445770" cy="59817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3EEFAA1B-FD72-8948-B11C-1214D7203673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B5CD9E5-7F69-C841-A5B1-50577B59E9E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75575793-1590-984B-826D-AE96768BE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098" y="4611110"/>
            <a:ext cx="2473821" cy="1007834"/>
          </a:xfrm>
        </p:spPr>
        <p:txBody>
          <a:bodyPr/>
          <a:lstStyle>
            <a:lvl1pPr>
              <a:defRPr sz="3275">
                <a:solidFill>
                  <a:srgbClr val="307DE1"/>
                </a:solidFill>
              </a:defRPr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sp>
        <p:nvSpPr>
          <p:cNvPr id="25" name="Marcador de texto 12">
            <a:extLst>
              <a:ext uri="{FF2B5EF4-FFF2-40B4-BE49-F238E27FC236}">
                <a16:creationId xmlns:a16="http://schemas.microsoft.com/office/drawing/2014/main" id="{4254857D-F0DA-8444-B7FA-5DA33208F4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9551" y="4622579"/>
            <a:ext cx="8410401" cy="1394054"/>
          </a:xfrm>
        </p:spPr>
        <p:txBody>
          <a:bodyPr/>
          <a:lstStyle>
            <a:lvl1pPr marL="7701" marR="3081">
              <a:lnSpc>
                <a:spcPct val="124400"/>
              </a:lnSpc>
              <a:spcBef>
                <a:spcPts val="61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>
              <a:lnSpc>
                <a:spcPct val="124400"/>
              </a:lnSpc>
              <a:spcBef>
                <a:spcPts val="100"/>
              </a:spcBef>
            </a:pPr>
            <a:r>
              <a:rPr lang="es-CL" sz="1092" spc="-6" dirty="0">
                <a:latin typeface="Montserrat-Light"/>
                <a:cs typeface="Montserrat-Light"/>
              </a:rPr>
              <a:t>Ut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wisi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enim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ad</a:t>
            </a:r>
            <a:r>
              <a:rPr lang="es-CL" sz="1092" spc="-12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minim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mannt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9" dirty="0">
                <a:latin typeface="Montserrat-Light"/>
                <a:cs typeface="Montserrat-Light"/>
              </a:rPr>
              <a:t>veniam,</a:t>
            </a:r>
            <a:r>
              <a:rPr lang="es-CL" sz="1092" spc="-12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quis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nostrud</a:t>
            </a:r>
            <a:r>
              <a:rPr lang="es-CL" sz="1092" spc="-15" dirty="0">
                <a:latin typeface="Montserrat-Light"/>
                <a:cs typeface="Montserrat-Light"/>
              </a:rPr>
              <a:t> exerci </a:t>
            </a:r>
            <a:r>
              <a:rPr lang="es-CL" sz="1092" spc="-3" dirty="0">
                <a:latin typeface="Montserrat-Light"/>
                <a:cs typeface="Montserrat-Light"/>
              </a:rPr>
              <a:t>tation</a:t>
            </a:r>
            <a:r>
              <a:rPr lang="es-CL" sz="1092" spc="-12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ulla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9" dirty="0">
                <a:latin typeface="Montserrat-Light"/>
                <a:cs typeface="Montserrat-Light"/>
              </a:rPr>
              <a:t>mcorper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suscipit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lobor- </a:t>
            </a:r>
            <a:r>
              <a:rPr lang="es-CL" sz="1092" spc="-309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tis nisl </a:t>
            </a:r>
            <a:r>
              <a:rPr lang="es-CL" sz="1092" spc="-6" dirty="0">
                <a:latin typeface="Montserrat-Light"/>
                <a:cs typeface="Montserrat-Light"/>
              </a:rPr>
              <a:t>ut</a:t>
            </a:r>
            <a:r>
              <a:rPr lang="es-CL" sz="1092" spc="-3" dirty="0">
                <a:latin typeface="Montserrat-Light"/>
                <a:cs typeface="Montserrat-Light"/>
              </a:rPr>
              <a:t> aliquip </a:t>
            </a:r>
            <a:r>
              <a:rPr lang="es-CL" sz="1092" spc="-15" dirty="0">
                <a:latin typeface="Montserrat-Light"/>
                <a:cs typeface="Montserrat-Light"/>
              </a:rPr>
              <a:t>ex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15" dirty="0">
                <a:latin typeface="Montserrat-Light"/>
                <a:cs typeface="Montserrat-Light"/>
              </a:rPr>
              <a:t>ea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9" dirty="0">
                <a:latin typeface="Montserrat-Light"/>
                <a:cs typeface="Montserrat-Light"/>
              </a:rPr>
              <a:t>commo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do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conse</a:t>
            </a:r>
            <a:r>
              <a:rPr lang="es-CL" sz="1092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quat. </a:t>
            </a:r>
            <a:r>
              <a:rPr lang="es-CL" sz="1092" spc="-6" dirty="0">
                <a:latin typeface="Montserrat-Light"/>
                <a:cs typeface="Montserrat-Light"/>
              </a:rPr>
              <a:t>Duis</a:t>
            </a:r>
            <a:r>
              <a:rPr lang="es-CL" sz="1092" spc="-3" dirty="0">
                <a:latin typeface="Montserrat-Light"/>
                <a:cs typeface="Montserrat-Light"/>
              </a:rPr>
              <a:t> joss </a:t>
            </a:r>
            <a:r>
              <a:rPr lang="es-CL" sz="1092" spc="-9" dirty="0">
                <a:latin typeface="Montserrat-Light"/>
                <a:cs typeface="Montserrat-Light"/>
              </a:rPr>
              <a:t>autem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12" dirty="0">
                <a:latin typeface="Montserrat-Light"/>
                <a:cs typeface="Montserrat-Light"/>
              </a:rPr>
              <a:t>vel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eum.</a:t>
            </a:r>
            <a:endParaRPr lang="es-CL" sz="1092" dirty="0">
              <a:latin typeface="Montserrat-Light"/>
              <a:cs typeface="Montserrat-Light"/>
            </a:endParaRPr>
          </a:p>
        </p:txBody>
      </p:sp>
      <p:pic>
        <p:nvPicPr>
          <p:cNvPr id="4" name="Imagen 3" descr="Pantalla de computadora con una imagen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9DC1521-6CC4-2F4F-8F1C-C55F27E3CA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2" y="-20078"/>
            <a:ext cx="12199152" cy="43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8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0C89410C-D654-794A-B743-CC26E1D1AF2D}"/>
              </a:ext>
            </a:extLst>
          </p:cNvPr>
          <p:cNvSpPr/>
          <p:nvPr userDrawn="1"/>
        </p:nvSpPr>
        <p:spPr>
          <a:xfrm>
            <a:off x="9844651" y="6248963"/>
            <a:ext cx="981598" cy="318448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E10E463-16FC-A04F-8895-A33E951E1FE3}"/>
              </a:ext>
            </a:extLst>
          </p:cNvPr>
          <p:cNvSpPr/>
          <p:nvPr userDrawn="1"/>
        </p:nvSpPr>
        <p:spPr>
          <a:xfrm>
            <a:off x="10894187" y="6275735"/>
            <a:ext cx="235676" cy="292649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id="{CB2E15CD-9B47-1B49-A416-D36AF2D23F43}"/>
              </a:ext>
            </a:extLst>
          </p:cNvPr>
          <p:cNvGrpSpPr/>
          <p:nvPr userDrawn="1"/>
        </p:nvGrpSpPr>
        <p:grpSpPr>
          <a:xfrm>
            <a:off x="11162243" y="6205961"/>
            <a:ext cx="270334" cy="362731"/>
            <a:chOff x="18406074" y="10234089"/>
            <a:chExt cx="445770" cy="598170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7D58CCB2-276A-B94F-A6F2-85B6DBA8E1C5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34CB5623-3939-5B45-8061-A108CDB7930E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2AFCB8-239F-634B-87EE-F69D82B39952}"/>
              </a:ext>
            </a:extLst>
          </p:cNvPr>
          <p:cNvSpPr/>
          <p:nvPr userDrawn="1"/>
        </p:nvSpPr>
        <p:spPr>
          <a:xfrm>
            <a:off x="0" y="649190"/>
            <a:ext cx="2999864" cy="708486"/>
          </a:xfrm>
          <a:prstGeom prst="rect">
            <a:avLst/>
          </a:prstGeom>
          <a:solidFill>
            <a:srgbClr val="30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92">
              <a:solidFill>
                <a:srgbClr val="BE0849"/>
              </a:solidFill>
            </a:endParaRPr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id="{C735A75F-04C1-E245-870F-36052B4A6F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123" y="1480286"/>
            <a:ext cx="2513108" cy="1007834"/>
          </a:xfrm>
        </p:spPr>
        <p:txBody>
          <a:bodyPr/>
          <a:lstStyle>
            <a:lvl1pPr algn="r">
              <a:defRPr sz="3275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FB129E85-41B9-6C42-8912-75A91FB92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837" y="748951"/>
            <a:ext cx="2495394" cy="503917"/>
          </a:xfrm>
        </p:spPr>
        <p:txBody>
          <a:bodyPr/>
          <a:lstStyle>
            <a:lvl1pPr algn="r">
              <a:defRPr sz="32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TITULO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6561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345020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Diapositiva de think-cell" r:id="rId8" imgW="421" imgH="423" progId="TCLayout.ActiveDocument.1">
                  <p:embed/>
                </p:oleObj>
              </mc:Choice>
              <mc:Fallback>
                <p:oleObj name="Diapositiva de think-cell" r:id="rId8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63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6289" y="3983493"/>
            <a:ext cx="6457584" cy="335945"/>
          </a:xfrm>
        </p:spPr>
        <p:txBody>
          <a:bodyPr/>
          <a:lstStyle/>
          <a:p>
            <a:r>
              <a:rPr lang="es-CL" sz="2183" dirty="0">
                <a:solidFill>
                  <a:schemeClr val="bg1"/>
                </a:solidFill>
              </a:rPr>
              <a:t>Escuela de Informática y Telecomunicaciones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3199" y="2367447"/>
            <a:ext cx="8183763" cy="1045162"/>
          </a:xfrm>
        </p:spPr>
        <p:txBody>
          <a:bodyPr/>
          <a:lstStyle/>
          <a:p>
            <a:r>
              <a:rPr lang="es-CL" sz="4366" dirty="0"/>
              <a:t>Programación de Algoritmos</a:t>
            </a:r>
          </a:p>
          <a:p>
            <a:r>
              <a:rPr lang="es-CL" sz="2426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128558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04053-BBDD-4B76-BABD-FB97C9DC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389" y="1608366"/>
            <a:ext cx="7965830" cy="44670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380" y="788247"/>
            <a:ext cx="6655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Creación de nuestro primer proyecto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2A02B8C-375D-49DD-8FD0-602FE188F090}"/>
              </a:ext>
            </a:extLst>
          </p:cNvPr>
          <p:cNvSpPr/>
          <p:nvPr/>
        </p:nvSpPr>
        <p:spPr>
          <a:xfrm>
            <a:off x="5186260" y="2210405"/>
            <a:ext cx="1211872" cy="959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D27A22-68E4-4922-9A47-D5C68095C072}"/>
              </a:ext>
            </a:extLst>
          </p:cNvPr>
          <p:cNvSpPr txBox="1"/>
          <p:nvPr/>
        </p:nvSpPr>
        <p:spPr>
          <a:xfrm>
            <a:off x="237764" y="2367151"/>
            <a:ext cx="338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8</a:t>
            </a:r>
            <a:r>
              <a:rPr lang="es-CL" dirty="0" smtClean="0"/>
              <a:t>. </a:t>
            </a:r>
            <a:r>
              <a:rPr lang="es-CL" dirty="0"/>
              <a:t>Presionar en botón “New” para crear un nuevo </a:t>
            </a:r>
            <a:r>
              <a:rPr lang="es-CL" dirty="0" smtClean="0"/>
              <a:t>repositorio.</a:t>
            </a:r>
            <a:endParaRPr lang="es-CL" dirty="0"/>
          </a:p>
        </p:txBody>
      </p:sp>
      <p:sp>
        <p:nvSpPr>
          <p:cNvPr id="10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41884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086271" y="788247"/>
            <a:ext cx="695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Creación de nuestro primer proyecto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D27A22-68E4-4922-9A47-D5C68095C072}"/>
              </a:ext>
            </a:extLst>
          </p:cNvPr>
          <p:cNvSpPr txBox="1"/>
          <p:nvPr/>
        </p:nvSpPr>
        <p:spPr>
          <a:xfrm>
            <a:off x="6468177" y="1784261"/>
            <a:ext cx="5265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9</a:t>
            </a:r>
            <a:r>
              <a:rPr lang="es-CL" dirty="0" smtClean="0"/>
              <a:t>. Coloque </a:t>
            </a:r>
            <a:r>
              <a:rPr lang="es-CL" dirty="0"/>
              <a:t>el nombre del proyecto donde dice  “</a:t>
            </a:r>
            <a:r>
              <a:rPr lang="es-CL" dirty="0" err="1"/>
              <a:t>Repository</a:t>
            </a:r>
            <a:r>
              <a:rPr lang="es-CL" dirty="0"/>
              <a:t> </a:t>
            </a:r>
            <a:r>
              <a:rPr lang="es-CL" dirty="0" err="1"/>
              <a:t>name</a:t>
            </a:r>
            <a:r>
              <a:rPr lang="es-CL" dirty="0" smtClean="0"/>
              <a:t>”</a:t>
            </a:r>
            <a:endParaRPr lang="es-CL" dirty="0"/>
          </a:p>
          <a:p>
            <a:pPr algn="just"/>
            <a:r>
              <a:rPr lang="es-CL" dirty="0"/>
              <a:t>Donde Dice “Owner”, es el propietario del </a:t>
            </a:r>
            <a:r>
              <a:rPr lang="es-CL" dirty="0" smtClean="0"/>
              <a:t>proyecto.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10</a:t>
            </a:r>
            <a:r>
              <a:rPr lang="es-CL" dirty="0" smtClean="0"/>
              <a:t>. </a:t>
            </a:r>
            <a:r>
              <a:rPr lang="es-CL" dirty="0"/>
              <a:t>Puede incluir alguna descripción del </a:t>
            </a:r>
            <a:r>
              <a:rPr lang="es-CL" dirty="0" smtClean="0"/>
              <a:t>proyecto.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11</a:t>
            </a:r>
            <a:r>
              <a:rPr lang="es-CL" dirty="0" smtClean="0"/>
              <a:t>. </a:t>
            </a:r>
            <a:r>
              <a:rPr lang="es-CL" dirty="0"/>
              <a:t>Seleccione entre si prefiere que el proyecto sea público(Visible para todos) o privado (Solo usted tiene acceso y las personas a las cuales invite a colaborar</a:t>
            </a:r>
            <a:r>
              <a:rPr lang="es-CL" dirty="0" smtClean="0"/>
              <a:t>).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12</a:t>
            </a:r>
            <a:r>
              <a:rPr lang="es-CL" dirty="0" smtClean="0"/>
              <a:t>. </a:t>
            </a:r>
            <a:r>
              <a:rPr lang="es-CL" dirty="0"/>
              <a:t>Por último seleccione los tipos de licencias</a:t>
            </a:r>
            <a:r>
              <a:rPr lang="es-CL" dirty="0" smtClean="0"/>
              <a:t>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13</a:t>
            </a:r>
            <a:r>
              <a:rPr lang="es-CL" dirty="0" smtClean="0"/>
              <a:t>. </a:t>
            </a:r>
            <a:r>
              <a:rPr lang="es-CL" dirty="0"/>
              <a:t>Finalmente cree el repositorio presionando en el botón “</a:t>
            </a:r>
            <a:r>
              <a:rPr lang="es-CL" dirty="0" err="1"/>
              <a:t>Create</a:t>
            </a:r>
            <a:r>
              <a:rPr lang="es-CL" dirty="0"/>
              <a:t> </a:t>
            </a:r>
            <a:r>
              <a:rPr lang="es-CL" dirty="0" err="1"/>
              <a:t>Repository</a:t>
            </a:r>
            <a:r>
              <a:rPr lang="es-CL" dirty="0" smtClean="0"/>
              <a:t>”.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001ED6-0C63-4064-8E42-27E7CEDA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42" y="1447862"/>
            <a:ext cx="5440859" cy="5410138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11484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90757" y="798351"/>
            <a:ext cx="7031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Creación de nuestro primer proyecto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D27A22-68E4-4922-9A47-D5C68095C072}"/>
              </a:ext>
            </a:extLst>
          </p:cNvPr>
          <p:cNvSpPr txBox="1"/>
          <p:nvPr/>
        </p:nvSpPr>
        <p:spPr>
          <a:xfrm>
            <a:off x="1114032" y="1562307"/>
            <a:ext cx="980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14</a:t>
            </a:r>
            <a:r>
              <a:rPr lang="es-CL" dirty="0" smtClean="0"/>
              <a:t>. </a:t>
            </a:r>
            <a:r>
              <a:rPr lang="es-CL" dirty="0"/>
              <a:t>Una vez creado el proyecto, ya estaremos en condiciones de incluir nuestros códigos al aplicativo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7A5808-BD17-46C2-98DD-3E6C1E4E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93" y="2058541"/>
            <a:ext cx="9766355" cy="3860996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41782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084879" y="756068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Realicemos un ejemplo práctico.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6895A4-D9FD-43D2-9B54-899DE553684B}"/>
              </a:ext>
            </a:extLst>
          </p:cNvPr>
          <p:cNvSpPr txBox="1"/>
          <p:nvPr/>
        </p:nvSpPr>
        <p:spPr>
          <a:xfrm>
            <a:off x="8874492" y="2432865"/>
            <a:ext cx="3104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La plantilla HTML llamada “sitio-web” la adaptaremos y realizaremos varios cambios, partiendo por modificar los textos al idioma español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C58627-B05F-4232-934F-5011CC79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2" y="1423254"/>
            <a:ext cx="8570821" cy="5237428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28141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52176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Realicemos un ejemplo práctico.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BE4335-9784-416F-B2DE-BBAA9ABB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39" y="2620862"/>
            <a:ext cx="2962275" cy="7905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508705" y="2016558"/>
            <a:ext cx="800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14</a:t>
            </a:r>
            <a:r>
              <a:rPr lang="es-CL" dirty="0" smtClean="0"/>
              <a:t>. </a:t>
            </a:r>
            <a:r>
              <a:rPr lang="es-CL" dirty="0"/>
              <a:t>Descomprimir el proyecto de ejemplo que se encuentra adjunto a esta práctica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3208E87-539E-4BB0-9DB4-BE7B01A5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39" y="4149824"/>
            <a:ext cx="9026770" cy="163964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C9D5960-7025-422A-A036-06FD21D2BF46}"/>
              </a:ext>
            </a:extLst>
          </p:cNvPr>
          <p:cNvSpPr txBox="1"/>
          <p:nvPr/>
        </p:nvSpPr>
        <p:spPr>
          <a:xfrm>
            <a:off x="508705" y="3728792"/>
            <a:ext cx="87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15</a:t>
            </a:r>
            <a:r>
              <a:rPr lang="es-CL" dirty="0" smtClean="0"/>
              <a:t>. </a:t>
            </a:r>
            <a:r>
              <a:rPr lang="es-CL" dirty="0"/>
              <a:t>Una vez descomprimido, debería verse de la siguiente </a:t>
            </a:r>
            <a:r>
              <a:rPr lang="es-CL" dirty="0" smtClean="0"/>
              <a:t>forma.</a:t>
            </a:r>
            <a:endParaRPr lang="es-CL" dirty="0"/>
          </a:p>
        </p:txBody>
      </p:sp>
      <p:sp>
        <p:nvSpPr>
          <p:cNvPr id="9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288765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4990" y="765798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Realicemos un ejemplo práctico.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779422" y="1821993"/>
            <a:ext cx="111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16</a:t>
            </a:r>
            <a:r>
              <a:rPr lang="es-CL" dirty="0" smtClean="0"/>
              <a:t>. </a:t>
            </a:r>
            <a:r>
              <a:rPr lang="es-CL" dirty="0"/>
              <a:t>Seleccionar todos los archivos y arrastrar dentro del proyecto creado en GitHub. Puede también ocuparse la opción de cargar el proyecto con el botón “Code” y cargar los </a:t>
            </a:r>
            <a:r>
              <a:rPr lang="es-CL" dirty="0" smtClean="0"/>
              <a:t>archivos.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9FF6C2-837A-4228-A8C0-3AC8337A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695" y="2846408"/>
            <a:ext cx="5698880" cy="267885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6D40B9-CDC7-4A4A-B844-B9028536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88" y="2846408"/>
            <a:ext cx="5312019" cy="267885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8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2745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 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367436" y="1675080"/>
            <a:ext cx="46088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17</a:t>
            </a:r>
            <a:r>
              <a:rPr lang="es-CL" dirty="0" smtClean="0"/>
              <a:t>. </a:t>
            </a:r>
            <a:r>
              <a:rPr lang="es-CL" dirty="0"/>
              <a:t>Una vez finalizada la carga, al final de la página de GitHub, nos solicitará incluir un mensaje de acción de cambios llamada “</a:t>
            </a:r>
            <a:r>
              <a:rPr lang="es-CL" dirty="0" err="1"/>
              <a:t>Commit</a:t>
            </a:r>
            <a:r>
              <a:rPr lang="es-CL" dirty="0"/>
              <a:t> </a:t>
            </a:r>
            <a:r>
              <a:rPr lang="es-CL" dirty="0" err="1"/>
              <a:t>changes</a:t>
            </a:r>
            <a:r>
              <a:rPr lang="es-CL" dirty="0"/>
              <a:t>”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18</a:t>
            </a:r>
            <a:r>
              <a:rPr lang="es-CL" dirty="0" smtClean="0"/>
              <a:t>. </a:t>
            </a:r>
            <a:r>
              <a:rPr lang="es-CL" dirty="0"/>
              <a:t>Podemos seleccionar entre la opción de realizar la carga en el directorio principal llamado “</a:t>
            </a:r>
            <a:r>
              <a:rPr lang="es-CL" dirty="0" err="1"/>
              <a:t>Main</a:t>
            </a:r>
            <a:r>
              <a:rPr lang="es-CL" dirty="0"/>
              <a:t>” o podemos escoger la opción de cargar en una rama del proyecto creado, las ramas se llaman “Branch”.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Como es una primera carga de todo nuestro proyecto, seleccionaremos la opción de “</a:t>
            </a:r>
            <a:r>
              <a:rPr lang="es-CL" dirty="0" err="1"/>
              <a:t>Commint</a:t>
            </a:r>
            <a:r>
              <a:rPr lang="es-CL" dirty="0"/>
              <a:t> </a:t>
            </a:r>
            <a:r>
              <a:rPr lang="es-CL" dirty="0" err="1"/>
              <a:t>directly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main</a:t>
            </a:r>
            <a:r>
              <a:rPr lang="es-CL" dirty="0"/>
              <a:t> </a:t>
            </a:r>
            <a:r>
              <a:rPr lang="es-CL" dirty="0" err="1"/>
              <a:t>branch</a:t>
            </a:r>
            <a:r>
              <a:rPr lang="es-CL" dirty="0"/>
              <a:t>” para dejar en la raíz del proyecto. Finalmente presionaremos el botón “</a:t>
            </a:r>
            <a:r>
              <a:rPr lang="es-CL" dirty="0" err="1"/>
              <a:t>Commit</a:t>
            </a:r>
            <a:r>
              <a:rPr lang="es-CL" dirty="0"/>
              <a:t> </a:t>
            </a:r>
            <a:r>
              <a:rPr lang="es-CL" dirty="0" err="1"/>
              <a:t>changes</a:t>
            </a:r>
            <a:r>
              <a:rPr lang="es-CL" dirty="0" smtClean="0"/>
              <a:t>”.</a:t>
            </a:r>
            <a:endParaRPr lang="es-CL" dirty="0"/>
          </a:p>
        </p:txBody>
      </p:sp>
      <p:sp>
        <p:nvSpPr>
          <p:cNvPr id="10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41" y="1789320"/>
            <a:ext cx="68961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778379" y="1458064"/>
            <a:ext cx="877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19</a:t>
            </a:r>
            <a:r>
              <a:rPr lang="es-CL" dirty="0" smtClean="0"/>
              <a:t>. </a:t>
            </a:r>
            <a:r>
              <a:rPr lang="es-CL" dirty="0"/>
              <a:t>Una vez realizado el proceso, veremos el siguiente resultado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46188A-4C15-46C8-9BB1-BD02528D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1" y="2064774"/>
            <a:ext cx="9671537" cy="4585718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 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7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927588" y="1633290"/>
            <a:ext cx="4799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20</a:t>
            </a:r>
            <a:r>
              <a:rPr lang="es-CL" dirty="0" smtClean="0"/>
              <a:t>. </a:t>
            </a:r>
            <a:r>
              <a:rPr lang="es-CL" dirty="0"/>
              <a:t>ingresaremos al archivo index.html del proyecto en </a:t>
            </a:r>
            <a:r>
              <a:rPr lang="es-CL" dirty="0" smtClean="0"/>
              <a:t>nuestro </a:t>
            </a:r>
            <a:r>
              <a:rPr lang="es-CL" dirty="0"/>
              <a:t>computador, y cambiaremos los textos al idioma español.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21</a:t>
            </a:r>
            <a:r>
              <a:rPr lang="es-CL" dirty="0" smtClean="0"/>
              <a:t>. </a:t>
            </a:r>
            <a:r>
              <a:rPr lang="es-CL" dirty="0"/>
              <a:t>Cambiaremos los textos y guardamos el archivo.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90AE6E-F72C-4603-AB47-1B5E1826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68" y="4555137"/>
            <a:ext cx="10024696" cy="1536531"/>
          </a:xfrm>
          <a:prstGeom prst="rect">
            <a:avLst/>
          </a:prstGeom>
        </p:spPr>
      </p:pic>
      <p:sp>
        <p:nvSpPr>
          <p:cNvPr id="10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31" y="1507137"/>
            <a:ext cx="5762625" cy="304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Ejercitemos: Realizar una modificación 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9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893882" y="1533121"/>
            <a:ext cx="10656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22</a:t>
            </a:r>
            <a:r>
              <a:rPr lang="es-CL" dirty="0" smtClean="0"/>
              <a:t>. </a:t>
            </a:r>
            <a:r>
              <a:rPr lang="es-CL" dirty="0"/>
              <a:t>Iremos a GitHub, y crearemos nuestra primera rama “Branch”, con el fin de llegar el control de las versiones o modificaciones que hemos realizado a nuestro proyecto.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030830-D3AE-43CF-80BB-DB0763714672}"/>
              </a:ext>
            </a:extLst>
          </p:cNvPr>
          <p:cNvSpPr txBox="1"/>
          <p:nvPr/>
        </p:nvSpPr>
        <p:spPr>
          <a:xfrm>
            <a:off x="893882" y="2572152"/>
            <a:ext cx="3723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23</a:t>
            </a:r>
            <a:r>
              <a:rPr lang="es-CL" dirty="0" smtClean="0"/>
              <a:t>. </a:t>
            </a:r>
            <a:r>
              <a:rPr lang="es-CL" dirty="0"/>
              <a:t>Presionar sobre el Botón “</a:t>
            </a:r>
            <a:r>
              <a:rPr lang="es-CL" dirty="0" err="1"/>
              <a:t>main</a:t>
            </a:r>
            <a:r>
              <a:rPr lang="es-CL" dirty="0"/>
              <a:t>”, nombrar a la nueva rama “Cambio de idioma”, luego presionar la opción llamada “</a:t>
            </a:r>
            <a:r>
              <a:rPr lang="es-CL" dirty="0" err="1"/>
              <a:t>Create</a:t>
            </a:r>
            <a:r>
              <a:rPr lang="es-CL" dirty="0"/>
              <a:t> Branch: Cambio de idioma” 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sp>
        <p:nvSpPr>
          <p:cNvPr id="13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Ejercitemos: Realizar una modificación 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10" y="2072181"/>
            <a:ext cx="70294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22AFCB8-239F-634B-87EE-F69D82B39952}"/>
              </a:ext>
            </a:extLst>
          </p:cNvPr>
          <p:cNvSpPr/>
          <p:nvPr/>
        </p:nvSpPr>
        <p:spPr>
          <a:xfrm>
            <a:off x="5633923" y="4975652"/>
            <a:ext cx="4181801" cy="1071019"/>
          </a:xfrm>
          <a:prstGeom prst="rect">
            <a:avLst/>
          </a:prstGeom>
          <a:solidFill>
            <a:srgbClr val="30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92">
              <a:solidFill>
                <a:srgbClr val="BE0849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927740" y="5231102"/>
            <a:ext cx="1939169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68582">
              <a:tabLst>
                <a:tab pos="2772461" algn="l"/>
              </a:tabLst>
            </a:pPr>
            <a:r>
              <a:rPr lang="es-CL" sz="2426" dirty="0" err="1" smtClean="0">
                <a:solidFill>
                  <a:schemeClr val="bg1"/>
                </a:solidFill>
              </a:rPr>
              <a:t>Git</a:t>
            </a:r>
            <a:r>
              <a:rPr lang="es-CL" sz="2426" dirty="0" smtClean="0">
                <a:solidFill>
                  <a:schemeClr val="bg1"/>
                </a:solidFill>
              </a:rPr>
              <a:t> y GitHub</a:t>
            </a:r>
            <a:endParaRPr lang="es-CL" sz="2426" dirty="0">
              <a:solidFill>
                <a:schemeClr val="bg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3878028" y="3752454"/>
            <a:ext cx="7993940" cy="831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92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7B15584-95E6-3649-8525-60E59590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482" y="3919976"/>
            <a:ext cx="6465234" cy="802535"/>
          </a:xfrm>
        </p:spPr>
        <p:txBody>
          <a:bodyPr/>
          <a:lstStyle/>
          <a:p>
            <a:pPr algn="ctr"/>
            <a:r>
              <a:rPr lang="es-CL" dirty="0" smtClean="0">
                <a:solidFill>
                  <a:srgbClr val="00B0F0"/>
                </a:solidFill>
              </a:rPr>
              <a:t>Experiencia de Aprendizaje N° 4</a:t>
            </a:r>
            <a:br>
              <a:rPr lang="es-CL" dirty="0" smtClean="0">
                <a:solidFill>
                  <a:srgbClr val="00B0F0"/>
                </a:solidFill>
              </a:rPr>
            </a:br>
            <a:r>
              <a:rPr lang="es-CL" sz="1940" dirty="0">
                <a:solidFill>
                  <a:srgbClr val="002060"/>
                </a:solidFill>
              </a:rPr>
              <a:t>Clase N° 2</a:t>
            </a:r>
          </a:p>
        </p:txBody>
      </p:sp>
    </p:spTree>
    <p:extLst>
      <p:ext uri="{BB962C8B-B14F-4D97-AF65-F5344CB8AC3E}">
        <p14:creationId xmlns:p14="http://schemas.microsoft.com/office/powerpoint/2010/main" val="403835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1130350" y="1816960"/>
            <a:ext cx="855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24</a:t>
            </a:r>
            <a:r>
              <a:rPr lang="es-CL" dirty="0" smtClean="0"/>
              <a:t>. </a:t>
            </a:r>
            <a:r>
              <a:rPr lang="es-CL" dirty="0"/>
              <a:t>El resultado debería verse de la siguiente </a:t>
            </a:r>
            <a:r>
              <a:rPr lang="es-CL" dirty="0" smtClean="0"/>
              <a:t>manera: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D81AA4-DBB6-4727-B4FD-A79D4A70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73" y="2333214"/>
            <a:ext cx="7242297" cy="3562172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Ejercitemos: Realizar una modificación 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5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893883" y="1540326"/>
            <a:ext cx="1017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25</a:t>
            </a:r>
            <a:r>
              <a:rPr lang="es-CL" dirty="0" smtClean="0"/>
              <a:t>. </a:t>
            </a:r>
            <a:r>
              <a:rPr lang="es-CL" dirty="0"/>
              <a:t>Ahora cargaremos en la rama “Cambio-de-idioma” el archivo “index.html” de nuestro equipo, incorporar los detalles de modificación, y luego presionar el botón “</a:t>
            </a:r>
            <a:r>
              <a:rPr lang="es-CL" dirty="0" err="1"/>
              <a:t>Commit</a:t>
            </a:r>
            <a:r>
              <a:rPr lang="es-CL" dirty="0"/>
              <a:t> </a:t>
            </a:r>
            <a:r>
              <a:rPr lang="es-CL" dirty="0" err="1"/>
              <a:t>changes</a:t>
            </a:r>
            <a:r>
              <a:rPr lang="es-CL" dirty="0" smtClean="0"/>
              <a:t>”.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9DCFC4-128A-4805-9DCF-7AF02A69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75" y="2442494"/>
            <a:ext cx="10696575" cy="3714750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Ejercitemos: Realizar una modificación 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8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585705" y="1579820"/>
            <a:ext cx="1044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Para unir la modificación de cambio llamada “Cambio de idioma”  a la principal del proyecto llamada “</a:t>
            </a:r>
            <a:r>
              <a:rPr lang="es-CL" dirty="0" err="1"/>
              <a:t>main</a:t>
            </a:r>
            <a:r>
              <a:rPr lang="es-CL" dirty="0"/>
              <a:t>”, realizaremos una solicitud de unión de ramas llamada “</a:t>
            </a:r>
            <a:r>
              <a:rPr lang="es-CL" dirty="0" err="1"/>
              <a:t>Pull</a:t>
            </a:r>
            <a:r>
              <a:rPr lang="es-CL" dirty="0"/>
              <a:t> </a:t>
            </a:r>
            <a:r>
              <a:rPr lang="es-CL" dirty="0" err="1"/>
              <a:t>request</a:t>
            </a:r>
            <a:r>
              <a:rPr lang="es-CL" dirty="0" smtClean="0"/>
              <a:t>”.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3DAE5F-AE4F-4052-958B-0DCFCB5F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35" y="2305646"/>
            <a:ext cx="248841" cy="3619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3CF0035-DEA0-4B5F-9C1E-B57A8CC7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16" y="2865417"/>
            <a:ext cx="247165" cy="3260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0C72F60-0C2C-47EC-99F4-0B3E32E8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356" y="3445019"/>
            <a:ext cx="286483" cy="32892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6BF127F-0E97-4C93-A0FC-AC906EA643E3}"/>
              </a:ext>
            </a:extLst>
          </p:cNvPr>
          <p:cNvSpPr txBox="1"/>
          <p:nvPr/>
        </p:nvSpPr>
        <p:spPr>
          <a:xfrm>
            <a:off x="585705" y="2729800"/>
            <a:ext cx="286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26</a:t>
            </a:r>
            <a:r>
              <a:rPr lang="es-CL" dirty="0" smtClean="0"/>
              <a:t>. </a:t>
            </a:r>
            <a:r>
              <a:rPr lang="es-CL" dirty="0"/>
              <a:t>Presionaremos en el botón “Compare &amp; </a:t>
            </a:r>
            <a:r>
              <a:rPr lang="es-CL" dirty="0" err="1"/>
              <a:t>pull</a:t>
            </a:r>
            <a:r>
              <a:rPr lang="es-CL" dirty="0"/>
              <a:t> </a:t>
            </a:r>
            <a:r>
              <a:rPr lang="es-CL" dirty="0" err="1"/>
              <a:t>request</a:t>
            </a:r>
            <a:r>
              <a:rPr lang="es-CL" dirty="0" smtClean="0"/>
              <a:t>”.</a:t>
            </a:r>
            <a:endParaRPr lang="es-CL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06B5BB7-5C6F-4F8C-893A-A51B72C8D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52" y="2146656"/>
            <a:ext cx="7848600" cy="4000500"/>
          </a:xfrm>
          <a:prstGeom prst="rect">
            <a:avLst/>
          </a:prstGeom>
        </p:spPr>
      </p:pic>
      <p:sp>
        <p:nvSpPr>
          <p:cNvPr id="16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Ejercitemos: Unir Ramas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65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8748097" y="1644847"/>
            <a:ext cx="2891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27</a:t>
            </a:r>
            <a:r>
              <a:rPr lang="es-CL" dirty="0" smtClean="0"/>
              <a:t>. </a:t>
            </a:r>
            <a:r>
              <a:rPr lang="es-CL" dirty="0"/>
              <a:t>GitHub nos indica por medio de un mensaje  que no hay problemas para unir ambas ramas, y que el proceso “</a:t>
            </a:r>
            <a:r>
              <a:rPr lang="es-CL" dirty="0" err="1"/>
              <a:t>Merge</a:t>
            </a:r>
            <a:r>
              <a:rPr lang="es-CL" dirty="0"/>
              <a:t>” esta disponible. Presionaremos el botón “</a:t>
            </a:r>
            <a:r>
              <a:rPr lang="es-CL" dirty="0" err="1"/>
              <a:t>Create</a:t>
            </a:r>
            <a:r>
              <a:rPr lang="es-CL" dirty="0"/>
              <a:t> </a:t>
            </a:r>
            <a:r>
              <a:rPr lang="es-CL" dirty="0" err="1"/>
              <a:t>pull</a:t>
            </a:r>
            <a:r>
              <a:rPr lang="es-CL" dirty="0"/>
              <a:t> </a:t>
            </a:r>
            <a:r>
              <a:rPr lang="es-CL" dirty="0" err="1"/>
              <a:t>request</a:t>
            </a:r>
            <a:r>
              <a:rPr lang="es-CL" dirty="0" smtClean="0"/>
              <a:t>”.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91A5CB-5FB9-4D72-9AAA-007A1FCD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0" y="1500468"/>
            <a:ext cx="7867650" cy="4943475"/>
          </a:xfrm>
          <a:prstGeom prst="rect">
            <a:avLst/>
          </a:prstGeom>
        </p:spPr>
      </p:pic>
      <p:sp>
        <p:nvSpPr>
          <p:cNvPr id="10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Ejercitemos: Unir Ramas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76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7638440" y="2421663"/>
            <a:ext cx="3517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28</a:t>
            </a:r>
            <a:r>
              <a:rPr lang="es-CL" dirty="0" smtClean="0"/>
              <a:t>. </a:t>
            </a:r>
            <a:r>
              <a:rPr lang="es-CL" dirty="0"/>
              <a:t>Presionaremos el botón “</a:t>
            </a:r>
            <a:r>
              <a:rPr lang="es-CL" dirty="0" err="1"/>
              <a:t>Merge</a:t>
            </a:r>
            <a:r>
              <a:rPr lang="es-CL" dirty="0"/>
              <a:t> </a:t>
            </a:r>
            <a:r>
              <a:rPr lang="es-CL" dirty="0" err="1"/>
              <a:t>pull</a:t>
            </a:r>
            <a:r>
              <a:rPr lang="es-CL" dirty="0"/>
              <a:t> request” para finalizar el proceso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139578-2136-478C-99F1-9B49A055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75" y="1371608"/>
            <a:ext cx="6286500" cy="5343525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Ejercitemos: Unir Ramas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2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7597925" y="1814520"/>
            <a:ext cx="40775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El resultado final de la unión de </a:t>
            </a:r>
            <a:r>
              <a:rPr lang="es-CL" dirty="0" smtClean="0"/>
              <a:t>códigos,  </a:t>
            </a:r>
            <a:r>
              <a:rPr lang="es-CL" dirty="0"/>
              <a:t>se verá reflejado de la siguiente manera.</a:t>
            </a:r>
          </a:p>
          <a:p>
            <a:endParaRPr lang="es-CL" dirty="0"/>
          </a:p>
          <a:p>
            <a:pPr algn="just"/>
            <a:r>
              <a:rPr lang="es-CL" dirty="0"/>
              <a:t>Podemos crear las ramas que necesitemos, y </a:t>
            </a:r>
            <a:r>
              <a:rPr lang="es-CL" dirty="0" smtClean="0"/>
              <a:t>luego, </a:t>
            </a:r>
            <a:r>
              <a:rPr lang="es-CL" dirty="0"/>
              <a:t>unir al principal para ir mejorando el desarrollo del producto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30CC1A-E367-4C00-9D6C-07072CA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" y="1507538"/>
            <a:ext cx="6134100" cy="5172075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Ejercitemos: Unir Ramas</a:t>
            </a:r>
            <a:endParaRPr lang="es-CL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797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741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Trabajar Colaborativamente en GitHub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472858" y="1698886"/>
            <a:ext cx="1111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Una de las ventajas más grandes que tiene GitHub, es poder trabajar colaborativamente un proyecto de desarrollo, permitiendo desarrollar en grupos y trabajando en distintas partes del código, sin interferir a los demás compañeros de grupo. Para compartir un proyecto realizaremos la siguiente configuración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FD3232-222A-4821-A510-4609EECF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741" y="2756643"/>
            <a:ext cx="8467725" cy="33718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6E372D5-35FD-447C-92BC-3DB35FDCD531}"/>
              </a:ext>
            </a:extLst>
          </p:cNvPr>
          <p:cNvSpPr txBox="1"/>
          <p:nvPr/>
        </p:nvSpPr>
        <p:spPr>
          <a:xfrm>
            <a:off x="472858" y="3025498"/>
            <a:ext cx="2650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</a:t>
            </a:r>
            <a:r>
              <a:rPr lang="es-CL" dirty="0" smtClean="0"/>
              <a:t>. </a:t>
            </a:r>
            <a:r>
              <a:rPr lang="es-CL" dirty="0"/>
              <a:t>Presionar sobre la opción “</a:t>
            </a:r>
            <a:r>
              <a:rPr lang="es-CL" dirty="0" err="1"/>
              <a:t>Setting</a:t>
            </a:r>
            <a:r>
              <a:rPr lang="es-CL" dirty="0"/>
              <a:t>”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8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679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6E372D5-35FD-447C-92BC-3DB35FDCD531}"/>
              </a:ext>
            </a:extLst>
          </p:cNvPr>
          <p:cNvSpPr txBox="1"/>
          <p:nvPr/>
        </p:nvSpPr>
        <p:spPr>
          <a:xfrm>
            <a:off x="637067" y="2100812"/>
            <a:ext cx="383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2</a:t>
            </a:r>
            <a:r>
              <a:rPr lang="es-CL" dirty="0" smtClean="0"/>
              <a:t>. </a:t>
            </a:r>
            <a:r>
              <a:rPr lang="es-CL" dirty="0"/>
              <a:t>Seleccionar opción “Manage </a:t>
            </a:r>
            <a:r>
              <a:rPr lang="es-CL" dirty="0" err="1"/>
              <a:t>access</a:t>
            </a:r>
            <a:r>
              <a:rPr lang="es-CL" dirty="0" smtClean="0"/>
              <a:t>”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D3D68C-DB91-42C4-854F-BC37D3C9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79" y="1219140"/>
            <a:ext cx="5828827" cy="29678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D33674B-4343-469E-8893-767AFDBC024A}"/>
              </a:ext>
            </a:extLst>
          </p:cNvPr>
          <p:cNvSpPr txBox="1"/>
          <p:nvPr/>
        </p:nvSpPr>
        <p:spPr>
          <a:xfrm>
            <a:off x="637067" y="4179666"/>
            <a:ext cx="3832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3</a:t>
            </a:r>
            <a:r>
              <a:rPr lang="es-CL" dirty="0" smtClean="0"/>
              <a:t>. </a:t>
            </a:r>
            <a:r>
              <a:rPr lang="es-CL" dirty="0"/>
              <a:t>Presionar sobre el botón “invite a </a:t>
            </a:r>
            <a:r>
              <a:rPr lang="es-CL" dirty="0" err="1"/>
              <a:t>collaborator</a:t>
            </a:r>
            <a:r>
              <a:rPr lang="es-CL" dirty="0"/>
              <a:t>”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6F2AD52-8351-4E0F-88AB-EB4F4393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9" y="4136538"/>
            <a:ext cx="4471881" cy="2486913"/>
          </a:xfrm>
          <a:prstGeom prst="rect">
            <a:avLst/>
          </a:prstGeom>
        </p:spPr>
      </p:pic>
      <p:sp>
        <p:nvSpPr>
          <p:cNvPr id="9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741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Trabajar Colaborativamente en GitHub</a:t>
            </a:r>
          </a:p>
        </p:txBody>
      </p:sp>
    </p:spTree>
    <p:extLst>
      <p:ext uri="{BB962C8B-B14F-4D97-AF65-F5344CB8AC3E}">
        <p14:creationId xmlns:p14="http://schemas.microsoft.com/office/powerpoint/2010/main" val="35183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6E372D5-35FD-447C-92BC-3DB35FDCD531}"/>
              </a:ext>
            </a:extLst>
          </p:cNvPr>
          <p:cNvSpPr txBox="1"/>
          <p:nvPr/>
        </p:nvSpPr>
        <p:spPr>
          <a:xfrm>
            <a:off x="591609" y="2094641"/>
            <a:ext cx="382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4</a:t>
            </a:r>
            <a:r>
              <a:rPr lang="es-CL" dirty="0" smtClean="0"/>
              <a:t>. </a:t>
            </a:r>
            <a:r>
              <a:rPr lang="es-CL" dirty="0"/>
              <a:t>Escriba el nombre de usuario, nombre o correo del </a:t>
            </a:r>
            <a:r>
              <a:rPr lang="es-CL" dirty="0" smtClean="0"/>
              <a:t>colaborador.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860456-7670-44AD-812D-C56DCD21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22" y="1350765"/>
            <a:ext cx="6110288" cy="26768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DFBFE3-56BB-4917-975D-649A010E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622" y="4114887"/>
            <a:ext cx="4509721" cy="25573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D931EB5-3C03-4A2D-ACA5-A82BAE44821F}"/>
              </a:ext>
            </a:extLst>
          </p:cNvPr>
          <p:cNvSpPr txBox="1"/>
          <p:nvPr/>
        </p:nvSpPr>
        <p:spPr>
          <a:xfrm>
            <a:off x="591610" y="4441952"/>
            <a:ext cx="382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5</a:t>
            </a:r>
            <a:r>
              <a:rPr lang="es-CL" dirty="0" smtClean="0"/>
              <a:t>. </a:t>
            </a:r>
            <a:r>
              <a:rPr lang="es-CL" dirty="0"/>
              <a:t>Presione el botón para adjuntar al </a:t>
            </a:r>
            <a:r>
              <a:rPr lang="es-CL" dirty="0" smtClean="0"/>
              <a:t>colaborador.</a:t>
            </a:r>
            <a:endParaRPr lang="es-CL" dirty="0"/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sp>
        <p:nvSpPr>
          <p:cNvPr id="9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741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Trabajar Colaborativamente en GitHub</a:t>
            </a:r>
          </a:p>
        </p:txBody>
      </p:sp>
    </p:spTree>
    <p:extLst>
      <p:ext uri="{BB962C8B-B14F-4D97-AF65-F5344CB8AC3E}">
        <p14:creationId xmlns:p14="http://schemas.microsoft.com/office/powerpoint/2010/main" val="955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6E372D5-35FD-447C-92BC-3DB35FDCD531}"/>
              </a:ext>
            </a:extLst>
          </p:cNvPr>
          <p:cNvSpPr txBox="1"/>
          <p:nvPr/>
        </p:nvSpPr>
        <p:spPr>
          <a:xfrm>
            <a:off x="356135" y="1597300"/>
            <a:ext cx="3561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6</a:t>
            </a:r>
            <a:r>
              <a:rPr lang="es-CL" dirty="0" smtClean="0"/>
              <a:t>. </a:t>
            </a:r>
            <a:r>
              <a:rPr lang="es-CL" dirty="0"/>
              <a:t>Una vez realizado el proceso anterior, </a:t>
            </a:r>
            <a:r>
              <a:rPr lang="es-CL" dirty="0" smtClean="0"/>
              <a:t>se generarán los siguientes pasos: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 smtClean="0">
                <a:solidFill>
                  <a:srgbClr val="0070C0"/>
                </a:solidFill>
              </a:rPr>
              <a:t>A </a:t>
            </a:r>
            <a:r>
              <a:rPr lang="es-CL" dirty="0">
                <a:solidFill>
                  <a:srgbClr val="0070C0"/>
                </a:solidFill>
              </a:rPr>
              <a:t>los invitados les llegará un correo de configuración, el cual deben aceptar. </a:t>
            </a:r>
            <a:endParaRPr lang="es-CL" dirty="0" smtClean="0">
              <a:solidFill>
                <a:srgbClr val="0070C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 smtClean="0">
                <a:solidFill>
                  <a:srgbClr val="C00000"/>
                </a:solidFill>
              </a:rPr>
              <a:t>Una </a:t>
            </a:r>
            <a:r>
              <a:rPr lang="es-CL" dirty="0">
                <a:solidFill>
                  <a:srgbClr val="C00000"/>
                </a:solidFill>
              </a:rPr>
              <a:t>vez hecho la aceptación, podrán ingresar a GitHub y verán sus proyectos junto con los proyectos compartidos desde el panel principal. </a:t>
            </a:r>
            <a:endParaRPr lang="es-CL" dirty="0" smtClean="0">
              <a:solidFill>
                <a:srgbClr val="C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 smtClean="0">
                <a:solidFill>
                  <a:srgbClr val="0070C0"/>
                </a:solidFill>
              </a:rPr>
              <a:t>Se </a:t>
            </a:r>
            <a:r>
              <a:rPr lang="es-CL" dirty="0">
                <a:solidFill>
                  <a:srgbClr val="0070C0"/>
                </a:solidFill>
              </a:rPr>
              <a:t>podrán identificar debido a que los proyectos compartidos comienzan con el nombre del propietario.</a:t>
            </a:r>
          </a:p>
        </p:txBody>
      </p:sp>
      <p:sp>
        <p:nvSpPr>
          <p:cNvPr id="8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741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Trabajar Colaborativamente en GitHub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28" y="1597300"/>
            <a:ext cx="77724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06680" y="748950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Contenidos</a:t>
            </a:r>
            <a:endParaRPr lang="en-US" sz="28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68DDA80-6AA1-446B-9DFC-6B3415F6C00E}"/>
              </a:ext>
            </a:extLst>
          </p:cNvPr>
          <p:cNvSpPr txBox="1"/>
          <p:nvPr/>
        </p:nvSpPr>
        <p:spPr>
          <a:xfrm>
            <a:off x="2861231" y="2301453"/>
            <a:ext cx="71766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¿Qué es Git y GitHub?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Profundizando en GitHub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Como crear cuenta GitHub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Como crear proyecto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Como compartir proyecto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Como crear ramas y </a:t>
            </a:r>
            <a:r>
              <a:rPr lang="es-CL" sz="2400" dirty="0" err="1">
                <a:solidFill>
                  <a:srgbClr val="0070C0"/>
                </a:solidFill>
              </a:rPr>
              <a:t>Merge</a:t>
            </a:r>
            <a:endParaRPr lang="es-CL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Compartir Proyectos</a:t>
            </a:r>
          </a:p>
          <a:p>
            <a:r>
              <a:rPr lang="es-CL" dirty="0"/>
              <a:t> </a:t>
            </a:r>
          </a:p>
        </p:txBody>
      </p:sp>
      <p:sp>
        <p:nvSpPr>
          <p:cNvPr id="6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161622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680130" y="3752454"/>
            <a:ext cx="5129060" cy="831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92"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9960FC2D-3887-1646-A0CD-D2FB86584638}"/>
              </a:ext>
            </a:extLst>
          </p:cNvPr>
          <p:cNvSpPr txBox="1"/>
          <p:nvPr/>
        </p:nvSpPr>
        <p:spPr>
          <a:xfrm>
            <a:off x="1197979" y="1904145"/>
            <a:ext cx="6469085" cy="3685574"/>
          </a:xfrm>
          <a:prstGeom prst="rect">
            <a:avLst/>
          </a:prstGeom>
        </p:spPr>
        <p:txBody>
          <a:bodyPr vert="horz" wrap="square" lIns="0" tIns="55449" rIns="0" bIns="0" rtlCol="0">
            <a:spAutoFit/>
          </a:bodyPr>
          <a:lstStyle/>
          <a:p>
            <a:pPr algn="just"/>
            <a:r>
              <a:rPr lang="es-CL" sz="1940" b="1" dirty="0" err="1">
                <a:solidFill>
                  <a:srgbClr val="0070C0"/>
                </a:solidFill>
              </a:rPr>
              <a:t>Git</a:t>
            </a:r>
            <a:r>
              <a:rPr lang="es-CL" sz="1940" dirty="0"/>
              <a:t> es un proyecto de código abierto, el cual permite llevar un control de versiones de un proyecto. Es el sistema base de versiones. Se usa localmente.</a:t>
            </a:r>
          </a:p>
          <a:p>
            <a:pPr algn="just"/>
            <a:endParaRPr lang="es-CL" sz="1940" dirty="0"/>
          </a:p>
          <a:p>
            <a:pPr algn="just"/>
            <a:endParaRPr lang="es-CL" sz="1940" dirty="0"/>
          </a:p>
          <a:p>
            <a:pPr algn="just"/>
            <a:r>
              <a:rPr lang="es-CL" sz="1940" b="1" dirty="0">
                <a:solidFill>
                  <a:srgbClr val="0070C0"/>
                </a:solidFill>
              </a:rPr>
              <a:t>GitHub</a:t>
            </a:r>
            <a:r>
              <a:rPr lang="es-CL" sz="1940" dirty="0"/>
              <a:t> es una herramienta que trabaja con </a:t>
            </a:r>
            <a:r>
              <a:rPr lang="es-CL" sz="1940" dirty="0" err="1"/>
              <a:t>Git</a:t>
            </a:r>
            <a:r>
              <a:rPr lang="es-CL" sz="1940" dirty="0"/>
              <a:t>, y agrega la centralización de los proyectos en nube, interfaces muy sencillas de ocupar, junto con el control de versiones centralizado, permitiendo a varios desarrolladores unificar sus códigos en la nube de GitHub, mejorando la comunicación, el desarrollo, los respaldos y la unificación de códigos (todo en nube).</a:t>
            </a:r>
          </a:p>
          <a:p>
            <a:pPr marL="30805" algn="just">
              <a:lnSpc>
                <a:spcPct val="90000"/>
              </a:lnSpc>
              <a:spcBef>
                <a:spcPts val="606"/>
              </a:spcBef>
              <a:buClr>
                <a:srgbClr val="DE3075"/>
              </a:buClr>
              <a:buSzPts val="2800"/>
              <a:defRPr/>
            </a:pPr>
            <a:endParaRPr lang="es-MX" sz="1940" dirty="0">
              <a:latin typeface="Arial Narrow" panose="020B0606020202030204" pitchFamily="34" charset="0"/>
              <a:ea typeface="Consolas"/>
              <a:cs typeface="Consolas"/>
              <a:sym typeface="Consolas"/>
            </a:endParaRPr>
          </a:p>
        </p:txBody>
      </p:sp>
      <p:sp>
        <p:nvSpPr>
          <p:cNvPr id="10" name="Marcador de texto 23">
            <a:extLst>
              <a:ext uri="{FF2B5EF4-FFF2-40B4-BE49-F238E27FC236}">
                <a16:creationId xmlns:a16="http://schemas.microsoft.com/office/drawing/2014/main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3217624" y="773795"/>
            <a:ext cx="771669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sz="2800" kern="0" dirty="0" err="1"/>
              <a:t>Git</a:t>
            </a:r>
            <a:r>
              <a:rPr lang="es-CL" sz="2800" kern="0" dirty="0"/>
              <a:t> y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5625C-8C7F-424A-A020-547080EE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388" y="1972178"/>
            <a:ext cx="1855248" cy="7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DAB58096-27BD-4178-BFEC-D88C9E4D5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49" y="3399002"/>
            <a:ext cx="2840342" cy="15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1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4503934-4899-476D-B617-E67F8A6786D1}"/>
              </a:ext>
            </a:extLst>
          </p:cNvPr>
          <p:cNvSpPr txBox="1"/>
          <p:nvPr/>
        </p:nvSpPr>
        <p:spPr>
          <a:xfrm>
            <a:off x="3014309" y="674754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¿Cómo crear una cuenta?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075996-757F-4BB7-B412-7D7AA47A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9" y="1632030"/>
            <a:ext cx="8102397" cy="42297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404B07E-B905-40A7-97D9-E02F95B56AD7}"/>
              </a:ext>
            </a:extLst>
          </p:cNvPr>
          <p:cNvSpPr txBox="1"/>
          <p:nvPr/>
        </p:nvSpPr>
        <p:spPr>
          <a:xfrm>
            <a:off x="8509374" y="2488687"/>
            <a:ext cx="3311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1</a:t>
            </a:r>
            <a:r>
              <a:rPr lang="es-CL" dirty="0" smtClean="0"/>
              <a:t>. Ingresar </a:t>
            </a:r>
            <a:r>
              <a:rPr lang="es-CL" dirty="0"/>
              <a:t>a </a:t>
            </a:r>
            <a:r>
              <a:rPr lang="es-CL" dirty="0">
                <a:hlinkClick r:id="rId3"/>
              </a:rPr>
              <a:t>https://GitHub.com</a:t>
            </a:r>
            <a:endParaRPr lang="es-CL" dirty="0"/>
          </a:p>
          <a:p>
            <a:pPr algn="just"/>
            <a:endParaRPr lang="es-CL" dirty="0"/>
          </a:p>
          <a:p>
            <a:pPr algn="just"/>
            <a:r>
              <a:rPr lang="es-CL" dirty="0" smtClean="0"/>
              <a:t>2. Presionar </a:t>
            </a:r>
            <a:r>
              <a:rPr lang="es-CL" dirty="0"/>
              <a:t>sobre el botón “</a:t>
            </a:r>
            <a:r>
              <a:rPr lang="es-CL" dirty="0" err="1"/>
              <a:t>Sign</a:t>
            </a:r>
            <a:r>
              <a:rPr lang="es-CL" dirty="0"/>
              <a:t> up” ubicado a lado superior derecho de la pantalla</a:t>
            </a:r>
          </a:p>
        </p:txBody>
      </p:sp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211849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4503934-4899-476D-B617-E67F8A6786D1}"/>
              </a:ext>
            </a:extLst>
          </p:cNvPr>
          <p:cNvSpPr txBox="1"/>
          <p:nvPr/>
        </p:nvSpPr>
        <p:spPr>
          <a:xfrm>
            <a:off x="3004684" y="78824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¿Cómo crear una cuenta?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04B07E-B905-40A7-97D9-E02F95B56AD7}"/>
              </a:ext>
            </a:extLst>
          </p:cNvPr>
          <p:cNvSpPr txBox="1"/>
          <p:nvPr/>
        </p:nvSpPr>
        <p:spPr>
          <a:xfrm>
            <a:off x="8008219" y="2645127"/>
            <a:ext cx="3250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 smtClean="0"/>
              <a:t>3. Completar </a:t>
            </a:r>
            <a:r>
              <a:rPr lang="es-CL" dirty="0"/>
              <a:t>los datos de registro</a:t>
            </a:r>
          </a:p>
          <a:p>
            <a:pPr algn="just"/>
            <a:endParaRPr lang="es-CL" dirty="0"/>
          </a:p>
          <a:p>
            <a:pPr algn="just"/>
            <a:r>
              <a:rPr lang="es-CL" dirty="0" smtClean="0"/>
              <a:t>4. Presionar </a:t>
            </a:r>
            <a:r>
              <a:rPr lang="es-CL" dirty="0"/>
              <a:t>el botón “</a:t>
            </a:r>
            <a:r>
              <a:rPr lang="es-CL" dirty="0" err="1"/>
              <a:t>Create</a:t>
            </a:r>
            <a:r>
              <a:rPr lang="es-CL" dirty="0"/>
              <a:t> account” para crear su cuenta 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24DDC1-64E9-41A2-B8C1-42C7E1C7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8" y="1351155"/>
            <a:ext cx="7084194" cy="5506845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48115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188577E-F71D-40EE-A0F3-B4F7E7E5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892" y="1311467"/>
            <a:ext cx="6747310" cy="48904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03EA6D-68E3-492B-BE54-103BA0705392}"/>
              </a:ext>
            </a:extLst>
          </p:cNvPr>
          <p:cNvSpPr txBox="1"/>
          <p:nvPr/>
        </p:nvSpPr>
        <p:spPr>
          <a:xfrm>
            <a:off x="3081687" y="78824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¿Cómo crear una cuenta?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65F42-B750-42CA-AF44-E9F8E04577C6}"/>
              </a:ext>
            </a:extLst>
          </p:cNvPr>
          <p:cNvSpPr txBox="1"/>
          <p:nvPr/>
        </p:nvSpPr>
        <p:spPr>
          <a:xfrm>
            <a:off x="529389" y="1766793"/>
            <a:ext cx="4350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5</a:t>
            </a:r>
            <a:r>
              <a:rPr lang="es-CL" dirty="0" smtClean="0"/>
              <a:t>. </a:t>
            </a:r>
            <a:r>
              <a:rPr lang="es-CL" dirty="0"/>
              <a:t>Revisar la bandeja de entrada del correo electrónico registrado.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6</a:t>
            </a:r>
            <a:r>
              <a:rPr lang="es-CL" dirty="0" smtClean="0"/>
              <a:t>. </a:t>
            </a:r>
            <a:r>
              <a:rPr lang="es-CL" dirty="0"/>
              <a:t>Presionar en cuadro marcado en amarillo para confirmar la </a:t>
            </a:r>
            <a:r>
              <a:rPr lang="es-CL" dirty="0" smtClean="0"/>
              <a:t>cuenta.</a:t>
            </a:r>
            <a:endParaRPr lang="es-CL" dirty="0"/>
          </a:p>
          <a:p>
            <a:pPr algn="just"/>
            <a:endParaRPr lang="es-CL" dirty="0"/>
          </a:p>
          <a:p>
            <a:pPr algn="just"/>
            <a:r>
              <a:rPr lang="es-CL" dirty="0"/>
              <a:t>7</a:t>
            </a:r>
            <a:r>
              <a:rPr lang="es-CL" dirty="0" smtClean="0"/>
              <a:t>. </a:t>
            </a:r>
            <a:r>
              <a:rPr lang="es-CL" dirty="0"/>
              <a:t>Una vez confirmado el correo, ya se encontrará listo para acceder a la plataforma </a:t>
            </a:r>
            <a:r>
              <a:rPr lang="es-CL" dirty="0" smtClean="0"/>
              <a:t>GitHub.</a:t>
            </a:r>
            <a:endParaRPr lang="es-CL" dirty="0"/>
          </a:p>
          <a:p>
            <a:pPr algn="just"/>
            <a:endParaRPr lang="es-CL" dirty="0"/>
          </a:p>
          <a:p>
            <a:pPr algn="just"/>
            <a:r>
              <a:rPr lang="es-CL" sz="1600" b="1" dirty="0">
                <a:solidFill>
                  <a:srgbClr val="C00000"/>
                </a:solidFill>
              </a:rPr>
              <a:t>NOTA</a:t>
            </a:r>
            <a:r>
              <a:rPr lang="es-CL" sz="1600" dirty="0"/>
              <a:t>: </a:t>
            </a:r>
            <a:r>
              <a:rPr lang="es-CL" sz="1600" dirty="0">
                <a:solidFill>
                  <a:srgbClr val="0070C0"/>
                </a:solidFill>
              </a:rPr>
              <a:t>En caso de no encontrar el correo, puede ocurrir que caiga en la bandeja de “SPAM” o correo no deseado. 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5155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9D74FCE-BC17-4328-90AA-D4F0E9B6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6" y="1391898"/>
            <a:ext cx="11475427" cy="479434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03EA6D-68E3-492B-BE54-103BA0705392}"/>
              </a:ext>
            </a:extLst>
          </p:cNvPr>
          <p:cNvSpPr txBox="1"/>
          <p:nvPr/>
        </p:nvSpPr>
        <p:spPr>
          <a:xfrm>
            <a:off x="3081520" y="748950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Aspectos generales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3D63C3-2E7F-4D69-A69F-7B3422A14FCA}"/>
              </a:ext>
            </a:extLst>
          </p:cNvPr>
          <p:cNvSpPr/>
          <p:nvPr/>
        </p:nvSpPr>
        <p:spPr>
          <a:xfrm>
            <a:off x="9563100" y="1081454"/>
            <a:ext cx="2835519" cy="4158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2E74B6-4F04-4B6B-AF12-A760BFB85EDB}"/>
              </a:ext>
            </a:extLst>
          </p:cNvPr>
          <p:cNvSpPr txBox="1"/>
          <p:nvPr/>
        </p:nvSpPr>
        <p:spPr>
          <a:xfrm>
            <a:off x="1582614" y="1481504"/>
            <a:ext cx="40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5C1695A-41D4-4004-8D4B-3D12BFC7ABDB}"/>
              </a:ext>
            </a:extLst>
          </p:cNvPr>
          <p:cNvSpPr/>
          <p:nvPr/>
        </p:nvSpPr>
        <p:spPr>
          <a:xfrm>
            <a:off x="521676" y="1194289"/>
            <a:ext cx="2835519" cy="2923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DCAE23-A187-4DA7-A9F6-DE13F6974855}"/>
              </a:ext>
            </a:extLst>
          </p:cNvPr>
          <p:cNvSpPr txBox="1"/>
          <p:nvPr/>
        </p:nvSpPr>
        <p:spPr>
          <a:xfrm>
            <a:off x="10056933" y="2115119"/>
            <a:ext cx="40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BE2E155-87D4-45BE-B22B-7764F73836D7}"/>
              </a:ext>
            </a:extLst>
          </p:cNvPr>
          <p:cNvSpPr/>
          <p:nvPr/>
        </p:nvSpPr>
        <p:spPr>
          <a:xfrm>
            <a:off x="2798150" y="3429000"/>
            <a:ext cx="6567855" cy="2923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86E51F-ABED-4326-94D1-4FD88E03ED27}"/>
              </a:ext>
            </a:extLst>
          </p:cNvPr>
          <p:cNvSpPr txBox="1"/>
          <p:nvPr/>
        </p:nvSpPr>
        <p:spPr>
          <a:xfrm>
            <a:off x="6051305" y="3695700"/>
            <a:ext cx="40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6891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65F42-B750-42CA-AF44-E9F8E04577C6}"/>
              </a:ext>
            </a:extLst>
          </p:cNvPr>
          <p:cNvSpPr txBox="1"/>
          <p:nvPr/>
        </p:nvSpPr>
        <p:spPr>
          <a:xfrm>
            <a:off x="1482291" y="1968924"/>
            <a:ext cx="9492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>
                <a:solidFill>
                  <a:srgbClr val="0070C0"/>
                </a:solidFill>
              </a:rPr>
              <a:t>A</a:t>
            </a:r>
            <a:r>
              <a:rPr lang="es-CL" dirty="0" smtClean="0">
                <a:solidFill>
                  <a:srgbClr val="0070C0"/>
                </a:solidFill>
              </a:rPr>
              <a:t>. </a:t>
            </a:r>
            <a:r>
              <a:rPr lang="es-CL" dirty="0">
                <a:solidFill>
                  <a:srgbClr val="0070C0"/>
                </a:solidFill>
              </a:rPr>
              <a:t>Es donde podremos generar </a:t>
            </a:r>
            <a:r>
              <a:rPr lang="es-CL" dirty="0" smtClean="0">
                <a:solidFill>
                  <a:srgbClr val="0070C0"/>
                </a:solidFill>
              </a:rPr>
              <a:t>y administrar nuestros repositorios. </a:t>
            </a:r>
            <a:r>
              <a:rPr lang="es-CL" dirty="0">
                <a:solidFill>
                  <a:srgbClr val="0070C0"/>
                </a:solidFill>
              </a:rPr>
              <a:t>Cada </a:t>
            </a:r>
            <a:r>
              <a:rPr lang="es-CL" dirty="0" smtClean="0">
                <a:solidFill>
                  <a:srgbClr val="0070C0"/>
                </a:solidFill>
              </a:rPr>
              <a:t>repositorio </a:t>
            </a:r>
            <a:r>
              <a:rPr lang="es-CL" dirty="0">
                <a:solidFill>
                  <a:srgbClr val="0070C0"/>
                </a:solidFill>
              </a:rPr>
              <a:t>puede ser un proyecto de desarrollo. Revisaremos en las siguientes </a:t>
            </a:r>
            <a:r>
              <a:rPr lang="es-CL" dirty="0" smtClean="0">
                <a:solidFill>
                  <a:srgbClr val="0070C0"/>
                </a:solidFill>
              </a:rPr>
              <a:t>láminas </a:t>
            </a:r>
            <a:r>
              <a:rPr lang="es-CL" dirty="0">
                <a:solidFill>
                  <a:srgbClr val="0070C0"/>
                </a:solidFill>
              </a:rPr>
              <a:t>como crear un </a:t>
            </a:r>
            <a:r>
              <a:rPr lang="es-CL" dirty="0" smtClean="0">
                <a:solidFill>
                  <a:srgbClr val="0070C0"/>
                </a:solidFill>
              </a:rPr>
              <a:t>proyecto.</a:t>
            </a:r>
            <a:endParaRPr lang="es-CL" dirty="0">
              <a:solidFill>
                <a:srgbClr val="0070C0"/>
              </a:solidFill>
            </a:endParaRPr>
          </a:p>
          <a:p>
            <a:pPr algn="just"/>
            <a:endParaRPr lang="es-CL" dirty="0">
              <a:solidFill>
                <a:srgbClr val="0070C0"/>
              </a:solidFill>
            </a:endParaRPr>
          </a:p>
          <a:p>
            <a:pPr algn="just"/>
            <a:r>
              <a:rPr lang="es-CL" dirty="0">
                <a:solidFill>
                  <a:srgbClr val="0070C0"/>
                </a:solidFill>
              </a:rPr>
              <a:t>B</a:t>
            </a:r>
            <a:r>
              <a:rPr lang="es-CL" dirty="0" smtClean="0">
                <a:solidFill>
                  <a:srgbClr val="0070C0"/>
                </a:solidFill>
              </a:rPr>
              <a:t>. </a:t>
            </a:r>
            <a:r>
              <a:rPr lang="es-CL" dirty="0">
                <a:solidFill>
                  <a:srgbClr val="0070C0"/>
                </a:solidFill>
              </a:rPr>
              <a:t>Vemos el histórico de actividad de cada </a:t>
            </a:r>
            <a:r>
              <a:rPr lang="es-CL" dirty="0" smtClean="0">
                <a:solidFill>
                  <a:srgbClr val="0070C0"/>
                </a:solidFill>
              </a:rPr>
              <a:t>proyecto.</a:t>
            </a:r>
            <a:endParaRPr lang="es-CL" dirty="0">
              <a:solidFill>
                <a:srgbClr val="0070C0"/>
              </a:solidFill>
            </a:endParaRPr>
          </a:p>
          <a:p>
            <a:pPr algn="just"/>
            <a:endParaRPr lang="es-CL" dirty="0">
              <a:solidFill>
                <a:srgbClr val="0070C0"/>
              </a:solidFill>
            </a:endParaRPr>
          </a:p>
          <a:p>
            <a:pPr algn="just"/>
            <a:r>
              <a:rPr lang="es-CL" dirty="0">
                <a:solidFill>
                  <a:srgbClr val="0070C0"/>
                </a:solidFill>
              </a:rPr>
              <a:t>C</a:t>
            </a:r>
            <a:r>
              <a:rPr lang="es-CL" dirty="0" smtClean="0">
                <a:solidFill>
                  <a:srgbClr val="0070C0"/>
                </a:solidFill>
              </a:rPr>
              <a:t>. </a:t>
            </a:r>
            <a:r>
              <a:rPr lang="es-CL" dirty="0">
                <a:solidFill>
                  <a:srgbClr val="0070C0"/>
                </a:solidFill>
              </a:rPr>
              <a:t>Opciones de perfil y configuración de </a:t>
            </a:r>
            <a:r>
              <a:rPr lang="es-CL" dirty="0" smtClean="0">
                <a:solidFill>
                  <a:srgbClr val="0070C0"/>
                </a:solidFill>
              </a:rPr>
              <a:t>proyectos.</a:t>
            </a:r>
            <a:endParaRPr lang="es-CL" dirty="0">
              <a:solidFill>
                <a:srgbClr val="0070C0"/>
              </a:solidFill>
            </a:endParaRPr>
          </a:p>
          <a:p>
            <a:pPr algn="just"/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04130" y="711303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Aspectos generales: Secciones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456FCC-5D1F-45B0-A4C3-8AAD418B4367}"/>
              </a:ext>
            </a:extLst>
          </p:cNvPr>
          <p:cNvSpPr txBox="1"/>
          <p:nvPr/>
        </p:nvSpPr>
        <p:spPr>
          <a:xfrm>
            <a:off x="3805447" y="4772296"/>
            <a:ext cx="413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Ahora veremos como crear un proyecto.</a:t>
            </a:r>
          </a:p>
        </p:txBody>
      </p:sp>
      <p:sp>
        <p:nvSpPr>
          <p:cNvPr id="8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42009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34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4CBA08B7824894AA16DE9F2638AAE9B" ma:contentTypeVersion="3" ma:contentTypeDescription="Crear nuevo documento." ma:contentTypeScope="" ma:versionID="8d5f10729c62970b734de5ef879298b5">
  <xsd:schema xmlns:xsd="http://www.w3.org/2001/XMLSchema" xmlns:xs="http://www.w3.org/2001/XMLSchema" xmlns:p="http://schemas.microsoft.com/office/2006/metadata/properties" xmlns:ns2="7ff679ab-7b56-4e3a-bce0-ec1a424001f2" targetNamespace="http://schemas.microsoft.com/office/2006/metadata/properties" ma:root="true" ma:fieldsID="82ae55e5e6eb8a9a0474e54d5a4b9107" ns2:_="">
    <xsd:import namespace="7ff679ab-7b56-4e3a-bce0-ec1a4240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679ab-7b56-4e3a-bce0-ec1a4240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773A21-A3BE-47B6-94B0-5DC0D6902F68}"/>
</file>

<file path=customXml/itemProps2.xml><?xml version="1.0" encoding="utf-8"?>
<ds:datastoreItem xmlns:ds="http://schemas.openxmlformats.org/officeDocument/2006/customXml" ds:itemID="{38B22A99-0E05-41B3-A48F-6AC1EC98E992}"/>
</file>

<file path=customXml/itemProps3.xml><?xml version="1.0" encoding="utf-8"?>
<ds:datastoreItem xmlns:ds="http://schemas.openxmlformats.org/officeDocument/2006/customXml" ds:itemID="{4885854C-AA1C-4608-A3EB-231FB631A535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43595</TotalTime>
  <Words>1232</Words>
  <Application>Microsoft Office PowerPoint</Application>
  <PresentationFormat>Panorámica</PresentationFormat>
  <Paragraphs>141</Paragraphs>
  <Slides>29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Consolas</vt:lpstr>
      <vt:lpstr>Montserrat-Light</vt:lpstr>
      <vt:lpstr>Tema de Office</vt:lpstr>
      <vt:lpstr>Diapositiva de think-cell</vt:lpstr>
      <vt:lpstr>Presentación de PowerPoint</vt:lpstr>
      <vt:lpstr>Experiencia de Aprendizaje N° 4 Clase N°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Escuela Informática_DUOC</dc:creator>
  <cp:lastModifiedBy>HP</cp:lastModifiedBy>
  <cp:revision>572</cp:revision>
  <cp:lastPrinted>2019-12-16T18:33:25Z</cp:lastPrinted>
  <dcterms:created xsi:type="dcterms:W3CDTF">2019-07-02T13:07:19Z</dcterms:created>
  <dcterms:modified xsi:type="dcterms:W3CDTF">2021-12-29T02:53:05Z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0x01010054CBA08B7824894AA16DE9F2638AAE9B</vt:lpwstr>
  </property>
</Properties>
</file>